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61" r:id="rId2"/>
    <p:sldId id="262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5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A24E55-1D97-4904-9C60-F6DA1FFDAF27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3DFD5-3C46-4A08-B1D4-E99919B57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15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BE4E0C-456A-364E-AA06-5D604B45189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48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25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48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47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60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096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532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11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1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17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67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50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235DC-6D26-4D41-A4EE-75E770FC4590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7CAD3-F668-4FE6-BFEF-0EE489E67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56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C6B0FE-BA6D-5F49-AB59-20AA0A497F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896"/>
          <a:stretch/>
        </p:blipFill>
        <p:spPr>
          <a:xfrm>
            <a:off x="16738" y="5212656"/>
            <a:ext cx="6017517" cy="11685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66929DE-2A1B-5B4D-B863-AC8ADC402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8" y="2501868"/>
            <a:ext cx="9144000" cy="136604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5A84AD8-715D-1843-9688-42785CA55B39}"/>
              </a:ext>
            </a:extLst>
          </p:cNvPr>
          <p:cNvSpPr/>
          <p:nvPr/>
        </p:nvSpPr>
        <p:spPr>
          <a:xfrm>
            <a:off x="1562051" y="1152033"/>
            <a:ext cx="1658678" cy="61832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0D71E33-823A-784C-A75B-C9AF41DA0937}"/>
              </a:ext>
            </a:extLst>
          </p:cNvPr>
          <p:cNvSpPr/>
          <p:nvPr/>
        </p:nvSpPr>
        <p:spPr>
          <a:xfrm>
            <a:off x="1562051" y="945925"/>
            <a:ext cx="1658678" cy="2748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8117E26F-552D-754C-8376-C6EE03D07249}"/>
              </a:ext>
            </a:extLst>
          </p:cNvPr>
          <p:cNvSpPr/>
          <p:nvPr/>
        </p:nvSpPr>
        <p:spPr>
          <a:xfrm rot="10800000">
            <a:off x="2994992" y="1014627"/>
            <a:ext cx="157035" cy="137406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7759A9-BE1E-6F41-AFF2-7A55F49E19FA}"/>
              </a:ext>
            </a:extLst>
          </p:cNvPr>
          <p:cNvSpPr txBox="1"/>
          <p:nvPr/>
        </p:nvSpPr>
        <p:spPr>
          <a:xfrm>
            <a:off x="1945471" y="971759"/>
            <a:ext cx="740908" cy="262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8" dirty="0">
                <a:solidFill>
                  <a:schemeClr val="bg1">
                    <a:lumMod val="75000"/>
                  </a:schemeClr>
                </a:solidFill>
              </a:rPr>
              <a:t>Organism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441AA9-887F-6B47-8049-2CDA299C0B93}"/>
              </a:ext>
            </a:extLst>
          </p:cNvPr>
          <p:cNvSpPr/>
          <p:nvPr/>
        </p:nvSpPr>
        <p:spPr>
          <a:xfrm>
            <a:off x="3220730" y="942569"/>
            <a:ext cx="3749203" cy="2748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E0C919-5A3D-3142-A82D-E0B436E90CCA}"/>
              </a:ext>
            </a:extLst>
          </p:cNvPr>
          <p:cNvSpPr txBox="1"/>
          <p:nvPr/>
        </p:nvSpPr>
        <p:spPr>
          <a:xfrm>
            <a:off x="2033905" y="1258193"/>
            <a:ext cx="583814" cy="262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8" dirty="0"/>
              <a:t>Mouse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27A58F-5EDE-C043-8A1C-384819A6BB58}"/>
              </a:ext>
            </a:extLst>
          </p:cNvPr>
          <p:cNvSpPr txBox="1"/>
          <p:nvPr/>
        </p:nvSpPr>
        <p:spPr>
          <a:xfrm>
            <a:off x="2023548" y="1518676"/>
            <a:ext cx="604653" cy="262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8" dirty="0"/>
              <a:t>Human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8D6B20-9131-F84B-A828-CA482468E8D9}"/>
              </a:ext>
            </a:extLst>
          </p:cNvPr>
          <p:cNvSpPr txBox="1"/>
          <p:nvPr/>
        </p:nvSpPr>
        <p:spPr>
          <a:xfrm>
            <a:off x="3604148" y="971758"/>
            <a:ext cx="2100255" cy="262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8" dirty="0"/>
              <a:t>Gene Name or </a:t>
            </a:r>
            <a:r>
              <a:rPr lang="en-US" sz="1108" dirty="0" err="1"/>
              <a:t>Uniprot</a:t>
            </a:r>
            <a:r>
              <a:rPr lang="en-US" sz="1108" dirty="0"/>
              <a:t> Accession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E09248-3C7E-2A4F-857D-71F921D44866}"/>
              </a:ext>
            </a:extLst>
          </p:cNvPr>
          <p:cNvSpPr/>
          <p:nvPr/>
        </p:nvSpPr>
        <p:spPr>
          <a:xfrm>
            <a:off x="6292722" y="942569"/>
            <a:ext cx="687027" cy="2748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26D8C2-B0D2-D045-89B3-D3141C830517}"/>
              </a:ext>
            </a:extLst>
          </p:cNvPr>
          <p:cNvSpPr txBox="1"/>
          <p:nvPr/>
        </p:nvSpPr>
        <p:spPr>
          <a:xfrm>
            <a:off x="6361795" y="961689"/>
            <a:ext cx="572593" cy="262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8" dirty="0"/>
              <a:t>Search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6F978D-6410-104C-9D18-1894D47FB031}"/>
              </a:ext>
            </a:extLst>
          </p:cNvPr>
          <p:cNvSpPr txBox="1"/>
          <p:nvPr/>
        </p:nvSpPr>
        <p:spPr>
          <a:xfrm>
            <a:off x="16738" y="370712"/>
            <a:ext cx="3749203" cy="348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2" dirty="0"/>
              <a:t>SEARCHING FOR A PROTEIN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7B5D91E-0A1E-9140-851E-2B2D45F2A553}"/>
              </a:ext>
            </a:extLst>
          </p:cNvPr>
          <p:cNvGrpSpPr/>
          <p:nvPr/>
        </p:nvGrpSpPr>
        <p:grpSpPr>
          <a:xfrm>
            <a:off x="2602405" y="598489"/>
            <a:ext cx="303288" cy="348109"/>
            <a:chOff x="1393903" y="-45946"/>
            <a:chExt cx="328562" cy="37711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F6934F2-C2C2-6A46-A6E9-D3E849EB5270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3CDEE77-C680-4E4B-9466-9776924B7F29}"/>
                </a:ext>
              </a:extLst>
            </p:cNvPr>
            <p:cNvSpPr txBox="1"/>
            <p:nvPr/>
          </p:nvSpPr>
          <p:spPr>
            <a:xfrm>
              <a:off x="1393903" y="-45946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87A240DD-9C51-0A4C-8468-04D915D87C2F}"/>
              </a:ext>
            </a:extLst>
          </p:cNvPr>
          <p:cNvSpPr/>
          <p:nvPr/>
        </p:nvSpPr>
        <p:spPr>
          <a:xfrm>
            <a:off x="55971" y="2561740"/>
            <a:ext cx="332399" cy="1291526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2" dirty="0"/>
              <a:t>x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41E3E41-F12D-FE40-B976-420E4E8EEB0D}"/>
              </a:ext>
            </a:extLst>
          </p:cNvPr>
          <p:cNvGrpSpPr/>
          <p:nvPr/>
        </p:nvGrpSpPr>
        <p:grpSpPr>
          <a:xfrm>
            <a:off x="4212580" y="2238961"/>
            <a:ext cx="303288" cy="348109"/>
            <a:chOff x="1395586" y="-55822"/>
            <a:chExt cx="328562" cy="377119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26A4C33-7F00-164C-ABD3-25D7DD1CECDE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6C63388-048D-1444-A33D-2F60482E85B2}"/>
                </a:ext>
              </a:extLst>
            </p:cNvPr>
            <p:cNvSpPr txBox="1"/>
            <p:nvPr/>
          </p:nvSpPr>
          <p:spPr>
            <a:xfrm>
              <a:off x="1395586" y="-55822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18FD2024-DD8A-E949-BBDB-48C586D8D3AD}"/>
              </a:ext>
            </a:extLst>
          </p:cNvPr>
          <p:cNvSpPr txBox="1"/>
          <p:nvPr/>
        </p:nvSpPr>
        <p:spPr>
          <a:xfrm>
            <a:off x="-73554" y="4909765"/>
            <a:ext cx="1614737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2" dirty="0"/>
              <a:t>Human Cell data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1190C58-0224-744E-B397-0D89560100C5}"/>
              </a:ext>
            </a:extLst>
          </p:cNvPr>
          <p:cNvSpPr txBox="1"/>
          <p:nvPr/>
        </p:nvSpPr>
        <p:spPr>
          <a:xfrm>
            <a:off x="48445" y="2232451"/>
            <a:ext cx="137922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2" dirty="0"/>
              <a:t>Human FASTA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709B7C7-9D82-6E4A-8773-C149F0AFAFE2}"/>
              </a:ext>
            </a:extLst>
          </p:cNvPr>
          <p:cNvGrpSpPr/>
          <p:nvPr/>
        </p:nvGrpSpPr>
        <p:grpSpPr>
          <a:xfrm>
            <a:off x="1" y="1972369"/>
            <a:ext cx="303288" cy="348109"/>
            <a:chOff x="1393903" y="-45946"/>
            <a:chExt cx="328562" cy="377119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8C528F7-7BCD-9447-B746-B360BCB0D56E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7617154-C2A8-364C-A2C9-095FFD7A85B5}"/>
                </a:ext>
              </a:extLst>
            </p:cNvPr>
            <p:cNvSpPr txBox="1"/>
            <p:nvPr/>
          </p:nvSpPr>
          <p:spPr>
            <a:xfrm>
              <a:off x="1393903" y="-45946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CC1ABE88-69DF-ED42-A19D-75BDDDFD79CD}"/>
              </a:ext>
            </a:extLst>
          </p:cNvPr>
          <p:cNvSpPr/>
          <p:nvPr/>
        </p:nvSpPr>
        <p:spPr>
          <a:xfrm>
            <a:off x="626466" y="5192832"/>
            <a:ext cx="1145581" cy="1188384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2" dirty="0"/>
              <a:t>x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656DC85-8F1B-E945-A1C1-C162944002B4}"/>
              </a:ext>
            </a:extLst>
          </p:cNvPr>
          <p:cNvSpPr/>
          <p:nvPr/>
        </p:nvSpPr>
        <p:spPr>
          <a:xfrm>
            <a:off x="70277" y="2214376"/>
            <a:ext cx="1342269" cy="34092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B96296-C9A5-B045-AF3D-170E0C4F9FAE}"/>
              </a:ext>
            </a:extLst>
          </p:cNvPr>
          <p:cNvSpPr/>
          <p:nvPr/>
        </p:nvSpPr>
        <p:spPr>
          <a:xfrm>
            <a:off x="4014407" y="2531804"/>
            <a:ext cx="650322" cy="1336108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62" dirty="0"/>
              <a:t>x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D45F7E7A-552F-DA48-95E3-A6A56A70D6F1}"/>
              </a:ext>
            </a:extLst>
          </p:cNvPr>
          <p:cNvGrpSpPr/>
          <p:nvPr/>
        </p:nvGrpSpPr>
        <p:grpSpPr>
          <a:xfrm>
            <a:off x="350589" y="2932147"/>
            <a:ext cx="303288" cy="348109"/>
            <a:chOff x="1395586" y="-55822"/>
            <a:chExt cx="328562" cy="377119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BAF0F6E-4ED0-AF4A-9BF0-68BA446C3CCD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D100E94-82AC-4E4E-8428-30FA6E5B07D0}"/>
                </a:ext>
              </a:extLst>
            </p:cNvPr>
            <p:cNvSpPr txBox="1"/>
            <p:nvPr/>
          </p:nvSpPr>
          <p:spPr>
            <a:xfrm>
              <a:off x="1395586" y="-55822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3FD1EF7C-5717-3447-8E25-539135D54E7B}"/>
              </a:ext>
            </a:extLst>
          </p:cNvPr>
          <p:cNvGrpSpPr/>
          <p:nvPr/>
        </p:nvGrpSpPr>
        <p:grpSpPr>
          <a:xfrm>
            <a:off x="-70276" y="4629726"/>
            <a:ext cx="303288" cy="348109"/>
            <a:chOff x="1393903" y="-45946"/>
            <a:chExt cx="328562" cy="377119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AC9D8DD-D4A3-0140-87ED-731B876EA2F9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B9836E2-0C6F-3141-BBE9-198D279C941E}"/>
                </a:ext>
              </a:extLst>
            </p:cNvPr>
            <p:cNvSpPr txBox="1"/>
            <p:nvPr/>
          </p:nvSpPr>
          <p:spPr>
            <a:xfrm>
              <a:off x="1393903" y="-45946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8FF3A8FC-F995-F94F-8061-401100E09C64}"/>
              </a:ext>
            </a:extLst>
          </p:cNvPr>
          <p:cNvSpPr/>
          <p:nvPr/>
        </p:nvSpPr>
        <p:spPr>
          <a:xfrm>
            <a:off x="1" y="4871733"/>
            <a:ext cx="1477240" cy="34092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456901F-3A4E-40A7-85E3-AB6A3434D6BF}"/>
              </a:ext>
            </a:extLst>
          </p:cNvPr>
          <p:cNvGrpSpPr/>
          <p:nvPr/>
        </p:nvGrpSpPr>
        <p:grpSpPr>
          <a:xfrm>
            <a:off x="3693070" y="598712"/>
            <a:ext cx="303288" cy="348109"/>
            <a:chOff x="1395586" y="-55822"/>
            <a:chExt cx="328562" cy="377119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0F2010A2-C545-4CBB-BBB0-4763673E8F20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4E06FF2-0640-4F78-98CD-9FE6D4B99C45}"/>
                </a:ext>
              </a:extLst>
            </p:cNvPr>
            <p:cNvSpPr txBox="1"/>
            <p:nvPr/>
          </p:nvSpPr>
          <p:spPr>
            <a:xfrm>
              <a:off x="1395586" y="-55822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9D17F34-AC3F-49DB-8835-D8B7F6A38E75}"/>
              </a:ext>
            </a:extLst>
          </p:cNvPr>
          <p:cNvGrpSpPr/>
          <p:nvPr/>
        </p:nvGrpSpPr>
        <p:grpSpPr>
          <a:xfrm>
            <a:off x="733814" y="6392582"/>
            <a:ext cx="303288" cy="348109"/>
            <a:chOff x="1395586" y="-55822"/>
            <a:chExt cx="328562" cy="377119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7719C809-4532-47B7-A8DD-42714AC5494E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E27E1C2-0B34-473D-A345-137F9CDB6BEB}"/>
                </a:ext>
              </a:extLst>
            </p:cNvPr>
            <p:cNvSpPr txBox="1"/>
            <p:nvPr/>
          </p:nvSpPr>
          <p:spPr>
            <a:xfrm>
              <a:off x="1395586" y="-55822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093D952-4ABA-4333-AEC1-2DCACFE5EF3A}"/>
              </a:ext>
            </a:extLst>
          </p:cNvPr>
          <p:cNvGrpSpPr/>
          <p:nvPr/>
        </p:nvGrpSpPr>
        <p:grpSpPr>
          <a:xfrm>
            <a:off x="1389539" y="6401040"/>
            <a:ext cx="303288" cy="348109"/>
            <a:chOff x="1395586" y="-55822"/>
            <a:chExt cx="328562" cy="377119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364F89D-64D7-4A28-9A19-8A22238522AD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48AC170-952B-43C3-B0B4-31C6EA402508}"/>
                </a:ext>
              </a:extLst>
            </p:cNvPr>
            <p:cNvSpPr txBox="1"/>
            <p:nvPr/>
          </p:nvSpPr>
          <p:spPr>
            <a:xfrm>
              <a:off x="1395586" y="-55822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6492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F3C615A-A688-4C15-92F4-007B77079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751" y="5132877"/>
            <a:ext cx="5944408" cy="78121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7FDEBD4F-1D76-4E9F-8720-4D2BC06D8F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17" y="4082986"/>
            <a:ext cx="7606956" cy="62665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6CA8C1A-96B2-7C46-A2CD-61924143AB1B}"/>
              </a:ext>
            </a:extLst>
          </p:cNvPr>
          <p:cNvGrpSpPr/>
          <p:nvPr/>
        </p:nvGrpSpPr>
        <p:grpSpPr>
          <a:xfrm>
            <a:off x="185762" y="740351"/>
            <a:ext cx="4187711" cy="3340146"/>
            <a:chOff x="46464" y="921167"/>
            <a:chExt cx="4536687" cy="361849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BFDDF61-34C4-DF4B-A487-42A20FF698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-1" t="20723" r="43387"/>
            <a:stretch/>
          </p:blipFill>
          <p:spPr>
            <a:xfrm>
              <a:off x="46464" y="921167"/>
              <a:ext cx="4101790" cy="3618492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8E23623-8265-C04A-9925-7D26B3C9A5C0}"/>
                </a:ext>
              </a:extLst>
            </p:cNvPr>
            <p:cNvSpPr/>
            <p:nvPr/>
          </p:nvSpPr>
          <p:spPr>
            <a:xfrm>
              <a:off x="3601844" y="1650380"/>
              <a:ext cx="981307" cy="19403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5726792-E474-D247-89B9-10B81F496775}"/>
              </a:ext>
            </a:extLst>
          </p:cNvPr>
          <p:cNvSpPr txBox="1"/>
          <p:nvPr/>
        </p:nvSpPr>
        <p:spPr>
          <a:xfrm>
            <a:off x="0" y="0"/>
            <a:ext cx="6019284" cy="348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2" dirty="0"/>
              <a:t>After clicking search (previous slide) this chart will popup on the left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D0FAAFF-8F57-7043-B518-2CE28E3B0803}"/>
              </a:ext>
            </a:extLst>
          </p:cNvPr>
          <p:cNvSpPr/>
          <p:nvPr/>
        </p:nvSpPr>
        <p:spPr>
          <a:xfrm>
            <a:off x="1355962" y="736967"/>
            <a:ext cx="2516104" cy="4567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8C63442-C287-D64A-8D03-2F8398C24684}"/>
              </a:ext>
            </a:extLst>
          </p:cNvPr>
          <p:cNvSpPr/>
          <p:nvPr/>
        </p:nvSpPr>
        <p:spPr>
          <a:xfrm>
            <a:off x="2079350" y="873997"/>
            <a:ext cx="3017446" cy="7714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92D0C9A-F650-1744-8E4D-3E463F0879AC}"/>
              </a:ext>
            </a:extLst>
          </p:cNvPr>
          <p:cNvSpPr txBox="1"/>
          <p:nvPr/>
        </p:nvSpPr>
        <p:spPr>
          <a:xfrm rot="16200000">
            <a:off x="-758154" y="1976359"/>
            <a:ext cx="2929497" cy="34810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62" dirty="0"/>
              <a:t>Amino acid sequence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19B36C5-D82C-9348-BE74-208D52017A23}"/>
              </a:ext>
            </a:extLst>
          </p:cNvPr>
          <p:cNvSpPr/>
          <p:nvPr/>
        </p:nvSpPr>
        <p:spPr>
          <a:xfrm>
            <a:off x="185762" y="1246640"/>
            <a:ext cx="375006" cy="7714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604345-9BC4-1046-8BD3-F831E679F39C}"/>
              </a:ext>
            </a:extLst>
          </p:cNvPr>
          <p:cNvSpPr txBox="1"/>
          <p:nvPr/>
        </p:nvSpPr>
        <p:spPr>
          <a:xfrm>
            <a:off x="107490" y="951073"/>
            <a:ext cx="604653" cy="262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8" dirty="0"/>
              <a:t>Human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7C92C0F-FEA7-1347-BDC6-1F2239084DBA}"/>
              </a:ext>
            </a:extLst>
          </p:cNvPr>
          <p:cNvSpPr/>
          <p:nvPr/>
        </p:nvSpPr>
        <p:spPr>
          <a:xfrm>
            <a:off x="1778976" y="1206764"/>
            <a:ext cx="201909" cy="4220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DECC299-F373-ED41-8D42-C209B03A1D9B}"/>
              </a:ext>
            </a:extLst>
          </p:cNvPr>
          <p:cNvSpPr/>
          <p:nvPr/>
        </p:nvSpPr>
        <p:spPr>
          <a:xfrm>
            <a:off x="1546482" y="1173125"/>
            <a:ext cx="201909" cy="4220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C754546-2AAF-7B48-9D21-4EE3F26B29D1}"/>
              </a:ext>
            </a:extLst>
          </p:cNvPr>
          <p:cNvSpPr/>
          <p:nvPr/>
        </p:nvSpPr>
        <p:spPr>
          <a:xfrm rot="5400000">
            <a:off x="284979" y="786040"/>
            <a:ext cx="209598" cy="564575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59E0C09B-49FD-D24F-AB32-BB912B34627F}"/>
              </a:ext>
            </a:extLst>
          </p:cNvPr>
          <p:cNvGrpSpPr/>
          <p:nvPr/>
        </p:nvGrpSpPr>
        <p:grpSpPr>
          <a:xfrm>
            <a:off x="66432" y="581184"/>
            <a:ext cx="303288" cy="348109"/>
            <a:chOff x="1393903" y="-45946"/>
            <a:chExt cx="328562" cy="377119"/>
          </a:xfrm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39FFA373-4208-B044-8EC0-48FBD9ADDD05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99BA8B41-5655-F445-A9E3-E3D105B3B030}"/>
                </a:ext>
              </a:extLst>
            </p:cNvPr>
            <p:cNvSpPr txBox="1"/>
            <p:nvPr/>
          </p:nvSpPr>
          <p:spPr>
            <a:xfrm>
              <a:off x="1393903" y="-45946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0D95B648-5C35-F445-A959-C196569C6319}"/>
              </a:ext>
            </a:extLst>
          </p:cNvPr>
          <p:cNvCxnSpPr>
            <a:cxnSpLocks/>
            <a:stCxn id="94" idx="1"/>
          </p:cNvCxnSpPr>
          <p:nvPr/>
        </p:nvCxnSpPr>
        <p:spPr>
          <a:xfrm flipH="1" flipV="1">
            <a:off x="237200" y="818893"/>
            <a:ext cx="152577" cy="144635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B7A06B5-D473-9D4B-98D7-9A494979B6E7}"/>
              </a:ext>
            </a:extLst>
          </p:cNvPr>
          <p:cNvGrpSpPr/>
          <p:nvPr/>
        </p:nvGrpSpPr>
        <p:grpSpPr>
          <a:xfrm>
            <a:off x="131888" y="1638226"/>
            <a:ext cx="303288" cy="348109"/>
            <a:chOff x="1399597" y="-46667"/>
            <a:chExt cx="328562" cy="377119"/>
          </a:xfrm>
        </p:grpSpPr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F92BF67-616A-9C4B-B94C-3046F6AA798F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D912291E-4B75-E847-9875-DD3BBC5EC6FB}"/>
                </a:ext>
              </a:extLst>
            </p:cNvPr>
            <p:cNvSpPr txBox="1"/>
            <p:nvPr/>
          </p:nvSpPr>
          <p:spPr>
            <a:xfrm>
              <a:off x="1399597" y="-46667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6F6A052D-6AD7-EB42-91F4-1AAB9E15FD09}"/>
              </a:ext>
            </a:extLst>
          </p:cNvPr>
          <p:cNvCxnSpPr>
            <a:cxnSpLocks/>
            <a:endCxn id="102" idx="3"/>
          </p:cNvCxnSpPr>
          <p:nvPr/>
        </p:nvCxnSpPr>
        <p:spPr>
          <a:xfrm flipH="1">
            <a:off x="435176" y="1808688"/>
            <a:ext cx="177032" cy="3593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8F2AAF79-CC37-1E49-9520-25FFE664BAEB}"/>
              </a:ext>
            </a:extLst>
          </p:cNvPr>
          <p:cNvGrpSpPr/>
          <p:nvPr/>
        </p:nvGrpSpPr>
        <p:grpSpPr>
          <a:xfrm>
            <a:off x="120092" y="3398864"/>
            <a:ext cx="303288" cy="348109"/>
            <a:chOff x="1393903" y="-45946"/>
            <a:chExt cx="328562" cy="388833"/>
          </a:xfrm>
        </p:grpSpPr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79336486-88FD-1E47-83DC-F90E98AEE604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27761D56-C7C3-9B41-9FD0-D42FA43D6AAB}"/>
                </a:ext>
              </a:extLst>
            </p:cNvPr>
            <p:cNvSpPr txBox="1"/>
            <p:nvPr/>
          </p:nvSpPr>
          <p:spPr>
            <a:xfrm>
              <a:off x="1393903" y="-45946"/>
              <a:ext cx="328562" cy="388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</p:grp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E928156A-D9DD-B34F-95B7-B0BCB87E681F}"/>
              </a:ext>
            </a:extLst>
          </p:cNvPr>
          <p:cNvCxnSpPr>
            <a:endCxn id="107" idx="3"/>
          </p:cNvCxnSpPr>
          <p:nvPr/>
        </p:nvCxnSpPr>
        <p:spPr>
          <a:xfrm flipH="1">
            <a:off x="423380" y="3569328"/>
            <a:ext cx="223231" cy="3591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3BBE8144-2256-0E43-9EAD-26934A2CA0A1}"/>
              </a:ext>
            </a:extLst>
          </p:cNvPr>
          <p:cNvSpPr txBox="1"/>
          <p:nvPr/>
        </p:nvSpPr>
        <p:spPr>
          <a:xfrm>
            <a:off x="-43001" y="4184874"/>
            <a:ext cx="1379224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2" dirty="0"/>
              <a:t>Human FASTA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AC3F41EC-F3C9-CB44-BD59-43FB32CDAE12}"/>
              </a:ext>
            </a:extLst>
          </p:cNvPr>
          <p:cNvSpPr/>
          <p:nvPr/>
        </p:nvSpPr>
        <p:spPr>
          <a:xfrm>
            <a:off x="4032785" y="4243105"/>
            <a:ext cx="4929888" cy="183874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688EE931-DBCC-B049-85F5-4A7BC95D6DF0}"/>
              </a:ext>
            </a:extLst>
          </p:cNvPr>
          <p:cNvSpPr/>
          <p:nvPr/>
        </p:nvSpPr>
        <p:spPr>
          <a:xfrm>
            <a:off x="3192558" y="5417018"/>
            <a:ext cx="311641" cy="607683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8999523C-DB6A-2348-ACD1-823BC600C8DE}"/>
              </a:ext>
            </a:extLst>
          </p:cNvPr>
          <p:cNvGrpSpPr/>
          <p:nvPr/>
        </p:nvGrpSpPr>
        <p:grpSpPr>
          <a:xfrm>
            <a:off x="1554044" y="527974"/>
            <a:ext cx="303288" cy="348109"/>
            <a:chOff x="1399597" y="-46667"/>
            <a:chExt cx="328562" cy="377119"/>
          </a:xfrm>
        </p:grpSpPr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32B1446A-97FD-E140-BABF-F7245845F1AF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D9976947-0DF0-2E47-8C60-7180833B4590}"/>
                </a:ext>
              </a:extLst>
            </p:cNvPr>
            <p:cNvSpPr txBox="1"/>
            <p:nvPr/>
          </p:nvSpPr>
          <p:spPr>
            <a:xfrm>
              <a:off x="1399597" y="-46667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133" name="Rectangle 132">
            <a:extLst>
              <a:ext uri="{FF2B5EF4-FFF2-40B4-BE49-F238E27FC236}">
                <a16:creationId xmlns:a16="http://schemas.microsoft.com/office/drawing/2014/main" id="{B72870F5-8995-F947-A545-74AE7C97B68C}"/>
              </a:ext>
            </a:extLst>
          </p:cNvPr>
          <p:cNvSpPr/>
          <p:nvPr/>
        </p:nvSpPr>
        <p:spPr>
          <a:xfrm>
            <a:off x="868694" y="1031028"/>
            <a:ext cx="239231" cy="18188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65F9FEC-F8E3-7348-8769-F5D2BD045A62}"/>
              </a:ext>
            </a:extLst>
          </p:cNvPr>
          <p:cNvSpPr txBox="1"/>
          <p:nvPr/>
        </p:nvSpPr>
        <p:spPr>
          <a:xfrm>
            <a:off x="882715" y="1738048"/>
            <a:ext cx="306494" cy="151259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923" dirty="0"/>
              <a:t>.</a:t>
            </a:r>
          </a:p>
          <a:p>
            <a:pPr algn="ctr"/>
            <a:r>
              <a:rPr lang="en-US" sz="923" dirty="0"/>
              <a:t>.</a:t>
            </a:r>
          </a:p>
          <a:p>
            <a:pPr algn="ctr"/>
            <a:r>
              <a:rPr lang="en-US" sz="923" dirty="0"/>
              <a:t>.</a:t>
            </a:r>
          </a:p>
          <a:p>
            <a:pPr algn="ctr"/>
            <a:r>
              <a:rPr lang="en-US" sz="923" dirty="0"/>
              <a:t>C7</a:t>
            </a:r>
          </a:p>
          <a:p>
            <a:pPr algn="ctr"/>
            <a:r>
              <a:rPr lang="en-US" sz="923" dirty="0"/>
              <a:t>C6</a:t>
            </a:r>
          </a:p>
          <a:p>
            <a:pPr algn="ctr"/>
            <a:r>
              <a:rPr lang="en-US" sz="923" dirty="0"/>
              <a:t>C5</a:t>
            </a:r>
          </a:p>
          <a:p>
            <a:pPr algn="ctr"/>
            <a:r>
              <a:rPr lang="en-US" sz="923" dirty="0"/>
              <a:t>C4</a:t>
            </a:r>
          </a:p>
          <a:p>
            <a:pPr algn="ctr"/>
            <a:r>
              <a:rPr lang="en-US" sz="923" dirty="0"/>
              <a:t>C3</a:t>
            </a:r>
          </a:p>
          <a:p>
            <a:pPr algn="ctr"/>
            <a:r>
              <a:rPr lang="en-US" sz="923" dirty="0"/>
              <a:t>C2</a:t>
            </a:r>
          </a:p>
          <a:p>
            <a:pPr algn="ctr"/>
            <a:r>
              <a:rPr lang="en-US" sz="923" dirty="0"/>
              <a:t>C1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76556912-AC4B-2346-8778-858A5C836FB0}"/>
              </a:ext>
            </a:extLst>
          </p:cNvPr>
          <p:cNvSpPr/>
          <p:nvPr/>
        </p:nvSpPr>
        <p:spPr>
          <a:xfrm rot="5400000">
            <a:off x="1031685" y="2870740"/>
            <a:ext cx="918272" cy="1675349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C3DF8776-0C66-F24F-8696-73DA5399C437}"/>
              </a:ext>
            </a:extLst>
          </p:cNvPr>
          <p:cNvSpPr/>
          <p:nvPr/>
        </p:nvSpPr>
        <p:spPr>
          <a:xfrm>
            <a:off x="612205" y="750474"/>
            <a:ext cx="653150" cy="247403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9B357123-74B9-9D4D-9D2A-E5B8E65F4886}"/>
              </a:ext>
            </a:extLst>
          </p:cNvPr>
          <p:cNvSpPr/>
          <p:nvPr/>
        </p:nvSpPr>
        <p:spPr>
          <a:xfrm>
            <a:off x="3706219" y="1742741"/>
            <a:ext cx="3017446" cy="7714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 dirty="0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92CEF44D-621B-1C43-B4B2-444B808E7DB7}"/>
              </a:ext>
            </a:extLst>
          </p:cNvPr>
          <p:cNvGrpSpPr/>
          <p:nvPr/>
        </p:nvGrpSpPr>
        <p:grpSpPr>
          <a:xfrm>
            <a:off x="1440638" y="1676016"/>
            <a:ext cx="2380262" cy="771485"/>
            <a:chOff x="9167582" y="1386429"/>
            <a:chExt cx="2578617" cy="835775"/>
          </a:xfrm>
        </p:grpSpPr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5DC04CFE-BD5F-D947-943D-27DC9A071A47}"/>
                </a:ext>
              </a:extLst>
            </p:cNvPr>
            <p:cNvSpPr/>
            <p:nvPr/>
          </p:nvSpPr>
          <p:spPr>
            <a:xfrm>
              <a:off x="9167582" y="1386429"/>
              <a:ext cx="2575149" cy="835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 dirty="0"/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C6BE769F-C593-A34A-81C4-7679E2E2BF5B}"/>
                </a:ext>
              </a:extLst>
            </p:cNvPr>
            <p:cNvGrpSpPr/>
            <p:nvPr/>
          </p:nvGrpSpPr>
          <p:grpSpPr>
            <a:xfrm>
              <a:off x="9614519" y="1416503"/>
              <a:ext cx="2131680" cy="733261"/>
              <a:chOff x="9284856" y="266711"/>
              <a:chExt cx="2131680" cy="733261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DD4519F8-0172-C744-8115-F50D2CDE5D09}"/>
                  </a:ext>
                </a:extLst>
              </p:cNvPr>
              <p:cNvSpPr/>
              <p:nvPr/>
            </p:nvSpPr>
            <p:spPr>
              <a:xfrm>
                <a:off x="9284856" y="759897"/>
                <a:ext cx="174458" cy="14625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0C489C4C-A5DB-7E41-9C58-D451F549061B}"/>
                  </a:ext>
                </a:extLst>
              </p:cNvPr>
              <p:cNvSpPr/>
              <p:nvPr/>
            </p:nvSpPr>
            <p:spPr>
              <a:xfrm>
                <a:off x="9284856" y="551320"/>
                <a:ext cx="174458" cy="14625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47993A3B-02B3-1144-AA7E-9807922C0EAD}"/>
                  </a:ext>
                </a:extLst>
              </p:cNvPr>
              <p:cNvSpPr/>
              <p:nvPr/>
            </p:nvSpPr>
            <p:spPr>
              <a:xfrm>
                <a:off x="9284856" y="342743"/>
                <a:ext cx="174458" cy="146254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62"/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532213BC-F4EF-AE4F-9296-D48EF96F9CE7}"/>
                  </a:ext>
                </a:extLst>
              </p:cNvPr>
              <p:cNvSpPr txBox="1"/>
              <p:nvPr/>
            </p:nvSpPr>
            <p:spPr>
              <a:xfrm>
                <a:off x="9408523" y="684538"/>
                <a:ext cx="1684420" cy="3154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92" dirty="0"/>
                  <a:t>Unmapped cysteine </a:t>
                </a: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A1375A0B-82ED-2A45-B0CF-3AEA55E8BBA3}"/>
                  </a:ext>
                </a:extLst>
              </p:cNvPr>
              <p:cNvSpPr txBox="1"/>
              <p:nvPr/>
            </p:nvSpPr>
            <p:spPr>
              <a:xfrm>
                <a:off x="9408523" y="473239"/>
                <a:ext cx="1484712" cy="3154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92" dirty="0"/>
                  <a:t>Mapped cysteine </a:t>
                </a:r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BEA9499D-BC7B-F44D-A371-E2A81515523D}"/>
                  </a:ext>
                </a:extLst>
              </p:cNvPr>
              <p:cNvSpPr txBox="1"/>
              <p:nvPr/>
            </p:nvSpPr>
            <p:spPr>
              <a:xfrm>
                <a:off x="9422587" y="266711"/>
                <a:ext cx="1993949" cy="3154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92" dirty="0"/>
                  <a:t>Engaged cysteine  (R &gt; 2)</a:t>
                </a:r>
              </a:p>
            </p:txBody>
          </p:sp>
        </p:grpSp>
      </p:grpSp>
      <p:sp>
        <p:nvSpPr>
          <p:cNvPr id="169" name="Rectangle 168">
            <a:extLst>
              <a:ext uri="{FF2B5EF4-FFF2-40B4-BE49-F238E27FC236}">
                <a16:creationId xmlns:a16="http://schemas.microsoft.com/office/drawing/2014/main" id="{76329EE5-EC89-A842-B3D0-84C2DC0E92E0}"/>
              </a:ext>
            </a:extLst>
          </p:cNvPr>
          <p:cNvSpPr/>
          <p:nvPr/>
        </p:nvSpPr>
        <p:spPr>
          <a:xfrm>
            <a:off x="2008144" y="1424200"/>
            <a:ext cx="201909" cy="422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D5519E40-E5F0-6442-BB2B-CC42A17F873C}"/>
              </a:ext>
            </a:extLst>
          </p:cNvPr>
          <p:cNvSpPr/>
          <p:nvPr/>
        </p:nvSpPr>
        <p:spPr>
          <a:xfrm rot="5400000">
            <a:off x="1920212" y="410044"/>
            <a:ext cx="1859374" cy="274842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4B07B178-0C79-4A3D-B0AD-0B21FEA99D39}"/>
              </a:ext>
            </a:extLst>
          </p:cNvPr>
          <p:cNvGrpSpPr/>
          <p:nvPr/>
        </p:nvGrpSpPr>
        <p:grpSpPr>
          <a:xfrm>
            <a:off x="3972030" y="3714325"/>
            <a:ext cx="303288" cy="348109"/>
            <a:chOff x="1399597" y="-46667"/>
            <a:chExt cx="328562" cy="377119"/>
          </a:xfrm>
        </p:grpSpPr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63BD4F62-791F-4583-BF43-941E3FBFECF7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EE7491FE-838D-4EA6-8FC4-A3B6520AFAB1}"/>
                </a:ext>
              </a:extLst>
            </p:cNvPr>
            <p:cNvSpPr txBox="1"/>
            <p:nvPr/>
          </p:nvSpPr>
          <p:spPr>
            <a:xfrm>
              <a:off x="1399597" y="-46667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5E96D47-5AFF-4B61-8E20-810C7DCAD65D}"/>
              </a:ext>
            </a:extLst>
          </p:cNvPr>
          <p:cNvSpPr txBox="1"/>
          <p:nvPr/>
        </p:nvSpPr>
        <p:spPr>
          <a:xfrm>
            <a:off x="4239439" y="3714325"/>
            <a:ext cx="3280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Every “C” in the string and their positions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FBA99A3-8938-429D-9D12-90661C980A46}"/>
              </a:ext>
            </a:extLst>
          </p:cNvPr>
          <p:cNvSpPr txBox="1"/>
          <p:nvPr/>
        </p:nvSpPr>
        <p:spPr>
          <a:xfrm>
            <a:off x="-83074" y="5417018"/>
            <a:ext cx="1590692" cy="3481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2" dirty="0"/>
              <a:t>Human cell data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44AF8155-7C30-4A19-A2F2-31AFFF371FAE}"/>
              </a:ext>
            </a:extLst>
          </p:cNvPr>
          <p:cNvGrpSpPr/>
          <p:nvPr/>
        </p:nvGrpSpPr>
        <p:grpSpPr>
          <a:xfrm>
            <a:off x="804637" y="4752784"/>
            <a:ext cx="303288" cy="348109"/>
            <a:chOff x="1399597" y="-46667"/>
            <a:chExt cx="328562" cy="377119"/>
          </a:xfrm>
        </p:grpSpPr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E477817F-F86C-4186-8C2C-C9D56F3643A5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F4F18D5A-6BBC-408E-B4BC-2C3DD997CBF5}"/>
                </a:ext>
              </a:extLst>
            </p:cNvPr>
            <p:cNvSpPr txBox="1"/>
            <p:nvPr/>
          </p:nvSpPr>
          <p:spPr>
            <a:xfrm>
              <a:off x="1399597" y="-46667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A9A6A7AA-A98B-486A-AFF3-C068C9875BBD}"/>
              </a:ext>
            </a:extLst>
          </p:cNvPr>
          <p:cNvSpPr txBox="1"/>
          <p:nvPr/>
        </p:nvSpPr>
        <p:spPr>
          <a:xfrm>
            <a:off x="1014848" y="4782857"/>
            <a:ext cx="83387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These numbers show mapped cysteine. The rest of the C’s in the respective string in (2) are unmapped cysteines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01EA33-41CC-43A1-8913-566A43EF73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5245" y="6350991"/>
            <a:ext cx="9144000" cy="477708"/>
          </a:xfrm>
          <a:prstGeom prst="rect">
            <a:avLst/>
          </a:prstGeom>
        </p:spPr>
      </p:pic>
      <p:sp>
        <p:nvSpPr>
          <p:cNvPr id="182" name="Rectangle 181">
            <a:extLst>
              <a:ext uri="{FF2B5EF4-FFF2-40B4-BE49-F238E27FC236}">
                <a16:creationId xmlns:a16="http://schemas.microsoft.com/office/drawing/2014/main" id="{27ADF274-467B-4184-B731-48F8FA8C7A75}"/>
              </a:ext>
            </a:extLst>
          </p:cNvPr>
          <p:cNvSpPr/>
          <p:nvPr/>
        </p:nvSpPr>
        <p:spPr>
          <a:xfrm>
            <a:off x="3764741" y="6286003"/>
            <a:ext cx="5379259" cy="607683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1DD28984-784F-49E6-A6F9-4D7BB91D64F1}"/>
              </a:ext>
            </a:extLst>
          </p:cNvPr>
          <p:cNvGrpSpPr/>
          <p:nvPr/>
        </p:nvGrpSpPr>
        <p:grpSpPr>
          <a:xfrm>
            <a:off x="580322" y="6011518"/>
            <a:ext cx="303288" cy="348109"/>
            <a:chOff x="1399597" y="-46667"/>
            <a:chExt cx="328562" cy="377119"/>
          </a:xfrm>
        </p:grpSpPr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48B3E190-7DBF-4DCE-9DBE-88FA2E0A4806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D5A2D08D-0CD4-4CC3-87CC-6E1D0BEDD617}"/>
                </a:ext>
              </a:extLst>
            </p:cNvPr>
            <p:cNvSpPr txBox="1"/>
            <p:nvPr/>
          </p:nvSpPr>
          <p:spPr>
            <a:xfrm>
              <a:off x="1399597" y="-46667"/>
              <a:ext cx="328562" cy="3771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186" name="TextBox 185">
            <a:extLst>
              <a:ext uri="{FF2B5EF4-FFF2-40B4-BE49-F238E27FC236}">
                <a16:creationId xmlns:a16="http://schemas.microsoft.com/office/drawing/2014/main" id="{DF097F35-35F7-40A4-8527-C83321418976}"/>
              </a:ext>
            </a:extLst>
          </p:cNvPr>
          <p:cNvSpPr txBox="1"/>
          <p:nvPr/>
        </p:nvSpPr>
        <p:spPr>
          <a:xfrm>
            <a:off x="790534" y="6041591"/>
            <a:ext cx="8266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Pick the highest R-value from C1-C14. If that R &gt; 2 </a:t>
            </a:r>
            <a:r>
              <a:rPr lang="en-US" sz="1400" dirty="0">
                <a:sym typeface="Wingdings" panose="05000000000000000000" pitchFamily="2" charset="2"/>
              </a:rPr>
              <a:t> changed mapped cysteine to engaged cysteine </a:t>
            </a:r>
            <a:endParaRPr lang="en-US" sz="1400" dirty="0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A2694942-9D69-4C47-9422-954C86B781F5}"/>
              </a:ext>
            </a:extLst>
          </p:cNvPr>
          <p:cNvSpPr/>
          <p:nvPr/>
        </p:nvSpPr>
        <p:spPr>
          <a:xfrm>
            <a:off x="6723665" y="5065519"/>
            <a:ext cx="796467" cy="904510"/>
          </a:xfrm>
          <a:prstGeom prst="rect">
            <a:avLst/>
          </a:prstGeom>
          <a:noFill/>
          <a:ln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62"/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4FD2EB93-B169-4D22-831B-40FF8B8A492A}"/>
              </a:ext>
            </a:extLst>
          </p:cNvPr>
          <p:cNvGrpSpPr/>
          <p:nvPr/>
        </p:nvGrpSpPr>
        <p:grpSpPr>
          <a:xfrm>
            <a:off x="7568642" y="5361014"/>
            <a:ext cx="303288" cy="348109"/>
            <a:chOff x="1393903" y="-45946"/>
            <a:chExt cx="328562" cy="388833"/>
          </a:xfrm>
        </p:grpSpPr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B8423E5B-5F0A-439A-9FD1-95F70EB8DF11}"/>
                </a:ext>
              </a:extLst>
            </p:cNvPr>
            <p:cNvSpPr/>
            <p:nvPr/>
          </p:nvSpPr>
          <p:spPr>
            <a:xfrm>
              <a:off x="1416205" y="16057"/>
              <a:ext cx="256478" cy="24532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62"/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2BA3BA17-FDA7-45AF-8399-7D58AD77E2AE}"/>
                </a:ext>
              </a:extLst>
            </p:cNvPr>
            <p:cNvSpPr txBox="1"/>
            <p:nvPr/>
          </p:nvSpPr>
          <p:spPr>
            <a:xfrm>
              <a:off x="1393903" y="-45946"/>
              <a:ext cx="328562" cy="3888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62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8241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</TotalTime>
  <Words>133</Words>
  <Application>Microsoft Office PowerPoint</Application>
  <PresentationFormat>On-screen Show (4:3)</PresentationFormat>
  <Paragraphs>49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Tran, Nhien V.</dc:creator>
  <cp:lastModifiedBy>Tran, Nhien V.</cp:lastModifiedBy>
  <cp:revision>6</cp:revision>
  <dcterms:created xsi:type="dcterms:W3CDTF">2020-12-09T20:56:26Z</dcterms:created>
  <dcterms:modified xsi:type="dcterms:W3CDTF">2020-12-09T21:25:04Z</dcterms:modified>
</cp:coreProperties>
</file>

<file path=docProps/thumbnail.jpeg>
</file>